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61" r:id="rId5"/>
    <p:sldId id="361" r:id="rId6"/>
    <p:sldId id="445" r:id="rId7"/>
    <p:sldId id="463" r:id="rId8"/>
    <p:sldId id="464" r:id="rId9"/>
    <p:sldId id="465" r:id="rId10"/>
    <p:sldId id="446" r:id="rId11"/>
    <p:sldId id="447" r:id="rId12"/>
    <p:sldId id="448" r:id="rId13"/>
    <p:sldId id="462" r:id="rId14"/>
    <p:sldId id="449" r:id="rId15"/>
    <p:sldId id="466" r:id="rId16"/>
    <p:sldId id="468" r:id="rId17"/>
    <p:sldId id="455" r:id="rId18"/>
    <p:sldId id="456" r:id="rId19"/>
    <p:sldId id="467" r:id="rId20"/>
    <p:sldId id="457" r:id="rId21"/>
    <p:sldId id="458" r:id="rId22"/>
    <p:sldId id="460" r:id="rId23"/>
    <p:sldId id="469" r:id="rId24"/>
    <p:sldId id="470" r:id="rId25"/>
    <p:sldId id="471" r:id="rId26"/>
  </p:sldIdLst>
  <p:sldSz cx="12192000" cy="6858000"/>
  <p:notesSz cx="7010400" cy="923607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1A"/>
    <a:srgbClr val="FFED01"/>
    <a:srgbClr val="00823B"/>
    <a:srgbClr val="005426"/>
    <a:srgbClr val="FCD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A19F1-E982-4292-B3D0-5EB806F7D47D}" v="98" dt="2021-09-07T18:34:36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10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on Dearmon" userId="bfb5a0ad-a877-424e-bf5b-97b2160f2873" providerId="ADAL" clId="{B07A19F1-E982-4292-B3D0-5EB806F7D47D}"/>
    <pc:docChg chg="custSel modSld">
      <pc:chgData name="Damon Dearmon" userId="bfb5a0ad-a877-424e-bf5b-97b2160f2873" providerId="ADAL" clId="{B07A19F1-E982-4292-B3D0-5EB806F7D47D}" dt="2021-09-07T18:34:36.401" v="309" actId="20577"/>
      <pc:docMkLst>
        <pc:docMk/>
      </pc:docMkLst>
      <pc:sldChg chg="modSp mod">
        <pc:chgData name="Damon Dearmon" userId="bfb5a0ad-a877-424e-bf5b-97b2160f2873" providerId="ADAL" clId="{B07A19F1-E982-4292-B3D0-5EB806F7D47D}" dt="2021-09-07T18:14:48.783" v="211" actId="20577"/>
        <pc:sldMkLst>
          <pc:docMk/>
          <pc:sldMk cId="670646233" sldId="445"/>
        </pc:sldMkLst>
        <pc:spChg chg="mod">
          <ac:chgData name="Damon Dearmon" userId="bfb5a0ad-a877-424e-bf5b-97b2160f2873" providerId="ADAL" clId="{B07A19F1-E982-4292-B3D0-5EB806F7D47D}" dt="2021-09-07T18:14:48.783" v="211" actId="20577"/>
          <ac:spMkLst>
            <pc:docMk/>
            <pc:sldMk cId="670646233" sldId="445"/>
            <ac:spMk id="8" creationId="{561B1A17-DB7B-412E-858D-DB74791A8225}"/>
          </ac:spMkLst>
        </pc:spChg>
      </pc:sldChg>
      <pc:sldChg chg="modSp">
        <pc:chgData name="Damon Dearmon" userId="bfb5a0ad-a877-424e-bf5b-97b2160f2873" providerId="ADAL" clId="{B07A19F1-E982-4292-B3D0-5EB806F7D47D}" dt="2021-09-07T18:34:36.401" v="309" actId="20577"/>
        <pc:sldMkLst>
          <pc:docMk/>
          <pc:sldMk cId="3769731289" sldId="465"/>
        </pc:sldMkLst>
        <pc:spChg chg="mod">
          <ac:chgData name="Damon Dearmon" userId="bfb5a0ad-a877-424e-bf5b-97b2160f2873" providerId="ADAL" clId="{B07A19F1-E982-4292-B3D0-5EB806F7D47D}" dt="2021-09-07T18:34:36.401" v="309" actId="20577"/>
          <ac:spMkLst>
            <pc:docMk/>
            <pc:sldMk cId="3769731289" sldId="465"/>
            <ac:spMk id="8" creationId="{561B1A17-DB7B-412E-858D-DB74791A82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A2A64D-28A1-4665-B66B-D6604D482A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260238B-03AE-4518-A33B-9ED4E0BEC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8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8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4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3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8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7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7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7565-EA21-4430-8013-200C31EB3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49CB-33D5-4D51-B5AF-7385A31C7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4886633" y="3000546"/>
            <a:ext cx="62832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823B"/>
                </a:solidFill>
                <a:latin typeface="Stencil" panose="040409050D0802020404" pitchFamily="82" charset="0"/>
              </a:rPr>
              <a:t>Damon Dearmon</a:t>
            </a:r>
          </a:p>
          <a:p>
            <a:r>
              <a:rPr lang="en-US" sz="3200" dirty="0">
                <a:solidFill>
                  <a:srgbClr val="00823B"/>
                </a:solidFill>
                <a:latin typeface="Stencil" panose="040409050D0802020404" pitchFamily="82" charset="0"/>
              </a:rPr>
              <a:t>National account manager</a:t>
            </a:r>
          </a:p>
          <a:p>
            <a:r>
              <a:rPr lang="en-US" sz="3200" dirty="0">
                <a:solidFill>
                  <a:srgbClr val="00823B"/>
                </a:solidFill>
                <a:latin typeface="Stencil" panose="040409050D0802020404" pitchFamily="82" charset="0"/>
              </a:rPr>
              <a:t>Safety rail company</a:t>
            </a:r>
          </a:p>
          <a:p>
            <a:r>
              <a:rPr lang="en-US" sz="3200" dirty="0">
                <a:solidFill>
                  <a:srgbClr val="00823B"/>
                </a:solidFill>
                <a:latin typeface="Stencil" panose="040409050D0802020404" pitchFamily="82" charset="0"/>
              </a:rPr>
              <a:t>Minneapolis, Minnesota</a:t>
            </a:r>
          </a:p>
          <a:p>
            <a:r>
              <a:rPr lang="en-US" sz="3200" dirty="0">
                <a:solidFill>
                  <a:srgbClr val="00823B"/>
                </a:solidFill>
                <a:latin typeface="Stencil" panose="040409050D0802020404" pitchFamily="82" charset="0"/>
              </a:rPr>
              <a:t>612-500-8504 Cell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C48B6-D0B7-4706-80E3-E87D531E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1967271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7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789582" y="1417638"/>
            <a:ext cx="526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Updated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Ladder Safety System</a:t>
            </a: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-Applies to ladders that extend over 24 feet</a:t>
            </a:r>
          </a:p>
          <a:p>
            <a:endParaRPr lang="en-US" sz="2800" b="1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-Phase-In: Ladder cages will be phased out over 20-year period, replaced 	with ladder safety or fall-arrest systems (Deadline: November 18, 2036)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-Final Rule grandfathers in cages and wells on existing ladders, but 	requires updated standards on new ladders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4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Areas that OSHA considers a hazard</a:t>
            </a:r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-Elevation changes of more than 4’ (general industry)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-Roof hatches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-Skylights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-Ladders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6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02194-56CA-4176-9FF3-DD0D1E62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700"/>
            <a:ext cx="1219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33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OSHA-Compliant Measures to Ensure Safety</a:t>
            </a:r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-Guardrail Systems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-Warning Line Systems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-Safety Nets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-Personal Fall-Arrest Systems (PFAS)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15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Guardrail System Compliance (1910 Subpart D / 1926 Subpart M)</a:t>
            </a:r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-Height of 42” (plus or minus 3”) with no opening more than 19”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</a:t>
            </a:r>
            <a:r>
              <a:rPr lang="en-US" sz="2800" dirty="0" err="1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Midrail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positioned between top edge and walking working surface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-Capable of withstanding 200 pounds of force (150 on </a:t>
            </a:r>
            <a:r>
              <a:rPr lang="en-US" sz="2800" dirty="0" err="1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midrail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-Required </a:t>
            </a:r>
            <a:r>
              <a:rPr lang="en-US" sz="2800" dirty="0" err="1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toeboard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when falling objects are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88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Guardrail System Examples</a:t>
            </a:r>
            <a:endParaRPr lang="en-US" dirty="0"/>
          </a:p>
        </p:txBody>
      </p:sp>
      <p:pic>
        <p:nvPicPr>
          <p:cNvPr id="9" name="Picture 2" descr="May be an image of outdoors">
            <a:extLst>
              <a:ext uri="{FF2B5EF4-FFF2-40B4-BE49-F238E27FC236}">
                <a16:creationId xmlns:a16="http://schemas.microsoft.com/office/drawing/2014/main" id="{371F2A5F-B124-4B43-9EE3-C8F2C1E3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0638"/>
            <a:ext cx="4178595" cy="41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706B026F-DCFB-4FFD-93AD-7F49B366F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1" y="3731254"/>
            <a:ext cx="4010638" cy="30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6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Roof Hatches				Skylights                             Ladders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D1E02-CF66-4895-8A91-AB2F6B6D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7" y="3801391"/>
            <a:ext cx="3938168" cy="2733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C20DB1-169F-490A-938C-6230D38C0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586" y="3801390"/>
            <a:ext cx="3668012" cy="2733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210B91-A8B3-4DD7-9883-17AFB12DF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3733800"/>
            <a:ext cx="307218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Warning Line System Compliance (1926 Subpart M)</a:t>
            </a:r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-Flagged at 6-foot (or less) intervals with high-visibility material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-Erected on all sides of work area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-Flag line between 34” and 39” in height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-500-pound tensile strength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5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Warning Line System Examples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6EA1D-12C8-43BE-8992-FE4014063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09" y="3673076"/>
            <a:ext cx="4488023" cy="2910286"/>
          </a:xfrm>
          <a:prstGeom prst="rect">
            <a:avLst/>
          </a:prstGeom>
        </p:spPr>
      </p:pic>
      <p:pic>
        <p:nvPicPr>
          <p:cNvPr id="3" name="Picture 2" descr="A picture containing sky, outdoor, yellow, orange&#10;&#10;Description automatically generated">
            <a:extLst>
              <a:ext uri="{FF2B5EF4-FFF2-40B4-BE49-F238E27FC236}">
                <a16:creationId xmlns:a16="http://schemas.microsoft.com/office/drawing/2014/main" id="{B0E296D4-A6FD-4ED9-A0DD-B876421CA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5822"/>
            <a:ext cx="5725893" cy="38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Professional Assistance with Fall-Protection Projects</a:t>
            </a:r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-Many companies, including Safety Rail Company, specialize in fall-	protection compliance and can offer guidance with your project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-Turn-Key service providers can identify your facility’s fall hazards, 	engineer a site-specific solution, and install your fall-protection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6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244933" y="1417638"/>
            <a:ext cx="650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Presentation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06606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-Define OSHA Safety Standards for Walking and Working Surfaces</a:t>
            </a:r>
          </a:p>
          <a:p>
            <a:endParaRPr lang="en-US" sz="3200" b="1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b="1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-Identify How These Standards Have Recently Changed</a:t>
            </a:r>
          </a:p>
          <a:p>
            <a:endParaRPr lang="en-US" sz="3200" b="1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b="1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-Provide Expertise on How to Remain in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287990" y="2365413"/>
            <a:ext cx="116986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that can be done remotely</a:t>
            </a:r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-Aerial view					    CAD Drawing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F3924-4231-4F8D-8C8F-4F0CA6E30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409260"/>
            <a:ext cx="4133850" cy="3271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96E17-8DFF-4E1F-8B1C-10000AC02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433" y="3459162"/>
            <a:ext cx="4351017" cy="31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3D0C8-8F93-4A9C-93E7-8D6C8536D200}"/>
              </a:ext>
            </a:extLst>
          </p:cNvPr>
          <p:cNvSpPr txBox="1"/>
          <p:nvPr/>
        </p:nvSpPr>
        <p:spPr>
          <a:xfrm>
            <a:off x="990600" y="3244334"/>
            <a:ext cx="9848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“If you fail to plan, you are planning to fail!”</a:t>
            </a:r>
          </a:p>
          <a:p>
            <a:pPr algn="l"/>
            <a:r>
              <a:rPr lang="en-US" sz="1400" b="1" dirty="0">
                <a:solidFill>
                  <a:srgbClr val="FAE21A"/>
                </a:solidFill>
                <a:latin typeface="Merriweather" panose="00000500000000000000" pitchFamily="2" charset="0"/>
              </a:rPr>
              <a:t>                                                                                                                                                         Benjamin Franklin</a:t>
            </a:r>
            <a:endParaRPr lang="en-US" sz="1400" b="1" i="0" dirty="0">
              <a:solidFill>
                <a:srgbClr val="FAE21A"/>
              </a:solidFill>
              <a:effectLst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4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818708" y="1417638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Measures to Ensure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E5713-E00D-4CD2-BFD7-6FC22A9D6413}"/>
              </a:ext>
            </a:extLst>
          </p:cNvPr>
          <p:cNvSpPr txBox="1"/>
          <p:nvPr/>
        </p:nvSpPr>
        <p:spPr>
          <a:xfrm>
            <a:off x="390525" y="3244334"/>
            <a:ext cx="11087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Thanks very much for your time!</a:t>
            </a:r>
            <a:endParaRPr lang="en-US" sz="4000" b="1" i="0" dirty="0">
              <a:solidFill>
                <a:srgbClr val="FAE21A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03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244933" y="1417638"/>
            <a:ext cx="587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OSHA Safety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287990" y="2063970"/>
            <a:ext cx="116986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OSHA Standard 1910</a:t>
            </a: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Addresses slips, trips, and fall hazards in general industry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-Includes surfaces like floors, aisles, stairs, ladders, roofs, platforms, etc.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-Fall protection needed when performing work at least 6 feet but less than 	15’ from edge (including guardrails or fall-arrest/fall-restraint systems)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-Ladders – Fall protection guarding is necessary for 4’ or more in elevation 	change</a:t>
            </a: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46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244933" y="1417638"/>
            <a:ext cx="587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OSHA Safety Standards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A885D9-FA1C-4C76-89D1-16CE76E3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245614"/>
            <a:ext cx="4876800" cy="1400175"/>
          </a:xfrm>
          <a:prstGeom prst="rect">
            <a:avLst/>
          </a:prstGeom>
        </p:spPr>
      </p:pic>
      <p:pic>
        <p:nvPicPr>
          <p:cNvPr id="6" name="Picture 5" descr="A picture containing snow, building, snowboarding, jumping&#10;&#10;Description automatically generated">
            <a:extLst>
              <a:ext uri="{FF2B5EF4-FFF2-40B4-BE49-F238E27FC236}">
                <a16:creationId xmlns:a16="http://schemas.microsoft.com/office/drawing/2014/main" id="{BF5BCFDD-EAE1-4028-AB02-1A2629C5F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67" y="2227997"/>
            <a:ext cx="2833688" cy="2398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36F76-F24E-4491-9D09-86A21B857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3" y="4485798"/>
            <a:ext cx="3595688" cy="190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417C25-8E02-41BA-A92A-CB0B92EFF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649" y="4881756"/>
            <a:ext cx="2686051" cy="1458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4A056F-3295-450D-933C-32CE9D7C9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586" y="4199027"/>
            <a:ext cx="3595688" cy="2384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C76BAC-FA50-47C5-A91A-908F21AF1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636" y="2861009"/>
            <a:ext cx="2616232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8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244933" y="1417638"/>
            <a:ext cx="650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Presentation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287991" y="1924050"/>
            <a:ext cx="1173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2020 TOTALS</a:t>
            </a:r>
          </a:p>
          <a:p>
            <a:pPr algn="ctr"/>
            <a:endParaRPr lang="en-US" sz="3200" b="0" i="0" dirty="0">
              <a:solidFill>
                <a:srgbClr val="FAE21A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Fall Protection – General Requirements (1926.501): </a:t>
            </a:r>
            <a:r>
              <a:rPr lang="en-US" sz="2800" b="1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5,424 violations</a:t>
            </a: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Hazard Communication (1910.1200): 3,199.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Respiratory Protection (1910.134): 2,649.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Scaffolding (1926.451): 2,538.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Ladders (1926.1053): 2,129.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Lockout/Tagout (1910.147): 2,065.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FAE21A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11% Reduction from 2019 for falls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FAE21A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85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244933" y="1417638"/>
            <a:ext cx="650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Presentation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2365414"/>
            <a:ext cx="10882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2019 AVERAGE COST </a:t>
            </a:r>
          </a:p>
          <a:p>
            <a:pPr algn="ctr"/>
            <a:endParaRPr lang="en-US" sz="3200" i="0" dirty="0">
              <a:solidFill>
                <a:srgbClr val="FAE21A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AE21A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Average cost for medical injury $42,000.00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solidFill>
                <a:srgbClr val="FAE21A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 cost per death $1,220,000.00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 cost </a:t>
            </a:r>
            <a:r>
              <a:rPr lang="en-US" sz="280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protect 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facility $150,000.00 -$175,000.00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FAE21A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3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244933" y="1417638"/>
            <a:ext cx="585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OSHA Safety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Methods for Eliminating Hazards</a:t>
            </a: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Regular Inspections</a:t>
            </a:r>
          </a:p>
          <a:p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-Use of fall protection including covers, designated areas, guardrails, 	handrails, personal fall-protection systems, ladder safety systems, and 	safety nets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1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789581" y="1417638"/>
            <a:ext cx="511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Updated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OSHA’s Final Rule: Walking and Working Surfaces (Effective Jan. 2017)</a:t>
            </a: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6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-Applies to all general industry entities: purpose is to increase both jobsite 	safety and consistency between general industry &amp; construction</a:t>
            </a:r>
          </a:p>
          <a:p>
            <a:endParaRPr lang="en-US" sz="26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-Also updated to reflect advances in technology and to incorporate plain 	language to make final rule easier to understand and follow</a:t>
            </a:r>
          </a:p>
          <a:p>
            <a:endParaRPr lang="en-US" sz="26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634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23B"/>
            </a:gs>
            <a:gs pos="5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68F7C-F5AA-42E5-A9F0-2F33448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" y="274638"/>
            <a:ext cx="9753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23B"/>
                </a:solidFill>
                <a:latin typeface="Stencil" panose="040409050D0802020404" pitchFamily="82" charset="0"/>
              </a:rPr>
              <a:t>Walking and Working Surfaces</a:t>
            </a:r>
          </a:p>
        </p:txBody>
      </p:sp>
      <p:pic>
        <p:nvPicPr>
          <p:cNvPr id="1026" name="Picture 2" descr="American Society of Safety Professionals - Home | Facebook">
            <a:extLst>
              <a:ext uri="{FF2B5EF4-FFF2-40B4-BE49-F238E27FC236}">
                <a16:creationId xmlns:a16="http://schemas.microsoft.com/office/drawing/2014/main" id="{9684C3CC-73E7-407A-831B-25072906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4639"/>
            <a:ext cx="2090774" cy="2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EE56-5C2A-4ECE-9164-D411A041E873}"/>
              </a:ext>
            </a:extLst>
          </p:cNvPr>
          <p:cNvSpPr txBox="1"/>
          <p:nvPr/>
        </p:nvSpPr>
        <p:spPr>
          <a:xfrm>
            <a:off x="2789582" y="1417638"/>
            <a:ext cx="526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23B"/>
                </a:solidFill>
                <a:latin typeface="Stencil" panose="040409050D0802020404" pitchFamily="82" charset="0"/>
              </a:rPr>
              <a:t>Updated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1A17-DB7B-412E-858D-DB74791A8225}"/>
              </a:ext>
            </a:extLst>
          </p:cNvPr>
          <p:cNvSpPr txBox="1"/>
          <p:nvPr/>
        </p:nvSpPr>
        <p:spPr>
          <a:xfrm>
            <a:off x="509217" y="3000546"/>
            <a:ext cx="114773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 Regulatory Changes</a:t>
            </a: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</a:t>
            </a:r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Fall Protection Flexibility: Performance-based language allows 	employers to choose from a range of accepted fall-protection systems</a:t>
            </a:r>
          </a:p>
          <a:p>
            <a:r>
              <a:rPr lang="en-US" sz="2800" b="1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2800" dirty="0">
              <a:solidFill>
                <a:srgbClr val="FAE21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rgbClr val="FAE2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-Added requirements for inspection and maintenance of personal fall-	arrest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7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2A68220994A4DA99DC34C715EB8BF" ma:contentTypeVersion="12" ma:contentTypeDescription="Create a new document." ma:contentTypeScope="" ma:versionID="3a945f08e5a9330f3ff26f366d21c601">
  <xsd:schema xmlns:xsd="http://www.w3.org/2001/XMLSchema" xmlns:xs="http://www.w3.org/2001/XMLSchema" xmlns:p="http://schemas.microsoft.com/office/2006/metadata/properties" xmlns:ns2="e29e616e-0c12-4102-98f6-3d45cf86851f" xmlns:ns3="7f9070ed-a1ff-4c5f-9379-445a64541769" targetNamespace="http://schemas.microsoft.com/office/2006/metadata/properties" ma:root="true" ma:fieldsID="65601984ecee19f6f7c01f9b0958c48c" ns2:_="" ns3:_="">
    <xsd:import namespace="e29e616e-0c12-4102-98f6-3d45cf86851f"/>
    <xsd:import namespace="7f9070ed-a1ff-4c5f-9379-445a645417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e616e-0c12-4102-98f6-3d45cf868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070ed-a1ff-4c5f-9379-445a645417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BBE1C-E211-402F-86D0-B0228889D8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751B33-4FD7-4D75-AF9F-02F6D563F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e616e-0c12-4102-98f6-3d45cf86851f"/>
    <ds:schemaRef ds:uri="7f9070ed-a1ff-4c5f-9379-445a645417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0C4A5-53D7-4FFA-89FE-C8E1109AF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849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Merriweather</vt:lpstr>
      <vt:lpstr>Roboto</vt:lpstr>
      <vt:lpstr>Stencil</vt:lpstr>
      <vt:lpstr>1_Office Theme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  <vt:lpstr>Walking and Working Surfaces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Erickson</dc:creator>
  <cp:lastModifiedBy>Damon Dearmon</cp:lastModifiedBy>
  <cp:revision>3</cp:revision>
  <cp:lastPrinted>2017-12-15T16:08:37Z</cp:lastPrinted>
  <dcterms:created xsi:type="dcterms:W3CDTF">2013-11-12T12:38:56Z</dcterms:created>
  <dcterms:modified xsi:type="dcterms:W3CDTF">2021-09-07T18:35:08Z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0x010100ED32A68220994A4DA99DC34C715EB8BF</vt:lpwstr>
  </property>
</Properties>
</file>